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Thin"/>
      <p:regular r:id="rId40"/>
      <p:bold r:id="rId41"/>
      <p:italic r:id="rId42"/>
      <p:boldItalic r:id="rId43"/>
    </p:embeddedFont>
    <p:embeddedFont>
      <p:font typeface="Roboto Black"/>
      <p:bold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Roboto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B00BB8-9A1E-4229-952B-7D274ACAD402}">
  <a:tblStyle styleId="{BDB00BB8-9A1E-4229-952B-7D274ACAD4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Black-bold.fntdata"/><Relationship Id="rId43" Type="http://schemas.openxmlformats.org/officeDocument/2006/relationships/font" Target="fonts/RobotoThin-boldItalic.fntdata"/><Relationship Id="rId46" Type="http://schemas.openxmlformats.org/officeDocument/2006/relationships/font" Target="fonts/RobotoMedium-regular.fntdata"/><Relationship Id="rId45" Type="http://schemas.openxmlformats.org/officeDocument/2006/relationships/font" Target="fonts/Robo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RobotoLight-bold.fntdata"/><Relationship Id="rId10" Type="http://schemas.openxmlformats.org/officeDocument/2006/relationships/slide" Target="slides/slide4.xml"/><Relationship Id="rId54" Type="http://schemas.openxmlformats.org/officeDocument/2006/relationships/font" Target="fonts/RobotoLight-regular.fntdata"/><Relationship Id="rId13" Type="http://schemas.openxmlformats.org/officeDocument/2006/relationships/slide" Target="slides/slide7.xml"/><Relationship Id="rId57" Type="http://schemas.openxmlformats.org/officeDocument/2006/relationships/font" Target="fonts/RobotoLight-boldItalic.fntdata"/><Relationship Id="rId12" Type="http://schemas.openxmlformats.org/officeDocument/2006/relationships/slide" Target="slides/slide6.xml"/><Relationship Id="rId56" Type="http://schemas.openxmlformats.org/officeDocument/2006/relationships/font" Target="fonts/Roboto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oenixnap.com/kb/server-security-tip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b3a51021c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b3a51021c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aba6f173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aba6f173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company appears to be a very recent start up since it only appears to consist of three individuals, all with minimal to no experience. The tone suggests that Ashton wrote all the blurbs. Ashton clearly has no experience in data privacy since he openly names the location of secret company information on multiple pages of the public website, even calling to attention that he frequently forgets how to access this information. One can also infer that Ashton and Ryan both fall prey to phishing email scams since Hannah blurb suggests that multiple employees of this three person company fall for phishing and she is the odd one out. If Ryan has less than a week’s worth of experience but truly does “believe in proper education and training,” both he and Ashton are in need of some serious cybersecurity training. Maybe with a bit of training Ashton won’t be so nervous that he’s publicly declaring his lack of confidence.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aba6f173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aba6f173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b3a51021c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b3a51021c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b3a51021c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b3a51021c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b3a51021c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b3a51021c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b3a51021c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b3a51021c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b3a51021c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b3a51021c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b3a51021c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b3a51021c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3a51021c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3a51021c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brute forced Ashton’s password, the correct solution was the 10,128th attempt, but Hydra continued to make a total of 10,137 attempts. (Possible program lag.) The number shown above is, of course, one less than the Hydra total attempts because only failed attempts are shown. Obviously, one succeeded. Another way to find evidence of the brute force attack is in the results for user_agent.original. For the brute forced connections, the user_agent.original is a version of Mozilla Firefox with Hydra. Since Hydra is a brute force password program, and sign of Hydra is a brute force attempt.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right-side bar chart shows the count of url paths accessed. /company_folders/secret_folder has the highest count since it experienced the brute force attack, while /webdav has significantly fewer since only a hash had to be cracked rather than thousands of passwords attempted. This is not to be underestimated. Although the /webdav connection shows less of a spike in traffic, it is the insecurity that </a:t>
            </a:r>
            <a:r>
              <a:rPr lang="en"/>
              <a:t>allowed </a:t>
            </a:r>
            <a:r>
              <a:rPr lang="en"/>
              <a:t>the greatest amount of damage.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is based off data from my reset VM’s attack on the Capstone machine. In the original attack, the data showed successive ipv4 addresses being probed. For some reason, this data shows different ipv6 addresses being attacked. The original data was clearer, but unfortunately, it was lost and I am unsure what difference exists that makes the data difficult to replicate.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sz="1200">
                <a:solidFill>
                  <a:schemeClr val="dk1"/>
                </a:solidFill>
              </a:rPr>
              <a:t>Simic, S. (2020, November 19). </a:t>
            </a:r>
            <a:r>
              <a:rPr i="1" lang="en" sz="1200">
                <a:solidFill>
                  <a:schemeClr val="dk1"/>
                </a:solidFill>
              </a:rPr>
              <a:t>21 Server Security Tips to Secure Your Server</a:t>
            </a:r>
            <a:r>
              <a:rPr lang="en" sz="1200">
                <a:solidFill>
                  <a:schemeClr val="dk1"/>
                </a:solidFill>
              </a:rPr>
              <a:t>. Knowledge Base by PhoenixNAP. </a:t>
            </a:r>
            <a:r>
              <a:rPr lang="en" sz="1200" u="sng">
                <a:solidFill>
                  <a:schemeClr val="hlink"/>
                </a:solidFill>
                <a:hlinkClick r:id="rId2"/>
              </a:rPr>
              <a:t>https://phoenixnap.com/kb/server-security-tips</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Reference: Simic, S. (2020, November 19). </a:t>
            </a:r>
            <a:r>
              <a:rPr i="1" lang="en" sz="1200">
                <a:solidFill>
                  <a:schemeClr val="dk1"/>
                </a:solidFill>
              </a:rPr>
              <a:t>21 Server Security Tips to Secure Your Server</a:t>
            </a:r>
            <a:r>
              <a:rPr lang="en" sz="1200">
                <a:solidFill>
                  <a:schemeClr val="dk1"/>
                </a:solidFill>
              </a:rPr>
              <a:t>. Knowledge Base by PhoenixNAP. https://phoenixnap.com/kb/server-security-tips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b3a51021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b3a51021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5.png"/><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5.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5.png"/><Relationship Id="rId4" Type="http://schemas.openxmlformats.org/officeDocument/2006/relationships/image" Target="../media/image3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42.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6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82.png"/><Relationship Id="rId8" Type="http://schemas.openxmlformats.org/officeDocument/2006/relationships/image" Target="../media/image6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2.png"/><Relationship Id="rId4" Type="http://schemas.openxmlformats.org/officeDocument/2006/relationships/image" Target="../media/image91.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83.png"/><Relationship Id="rId8"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92.png"/><Relationship Id="rId9" Type="http://schemas.openxmlformats.org/officeDocument/2006/relationships/image" Target="../media/image81.png"/><Relationship Id="rId5" Type="http://schemas.openxmlformats.org/officeDocument/2006/relationships/image" Target="../media/image88.png"/><Relationship Id="rId6" Type="http://schemas.openxmlformats.org/officeDocument/2006/relationships/image" Target="../media/image97.png"/><Relationship Id="rId7" Type="http://schemas.openxmlformats.org/officeDocument/2006/relationships/image" Target="../media/image90.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3.png"/><Relationship Id="rId4" Type="http://schemas.openxmlformats.org/officeDocument/2006/relationships/image" Target="../media/image95.png"/><Relationship Id="rId9" Type="http://schemas.openxmlformats.org/officeDocument/2006/relationships/image" Target="../media/image104.png"/><Relationship Id="rId5" Type="http://schemas.openxmlformats.org/officeDocument/2006/relationships/image" Target="../media/image94.png"/><Relationship Id="rId6" Type="http://schemas.openxmlformats.org/officeDocument/2006/relationships/image" Target="../media/image96.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7.png"/><Relationship Id="rId3" Type="http://schemas.openxmlformats.org/officeDocument/2006/relationships/image" Target="../media/image1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 Id="rId3" Type="http://schemas.openxmlformats.org/officeDocument/2006/relationships/image" Target="../media/image1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BFBFBF"/>
            </a:gs>
            <a:gs pos="100000">
              <a:srgbClr val="73737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9.png"/><Relationship Id="rId4" Type="http://schemas.openxmlformats.org/officeDocument/2006/relationships/image" Target="../media/image102.png"/><Relationship Id="rId5"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3.png"/><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9.png"/><Relationship Id="rId4"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8.png"/><Relationship Id="rId4" Type="http://schemas.openxmlformats.org/officeDocument/2006/relationships/image" Target="../media/image117.png"/><Relationship Id="rId5"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1.png"/><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4.png"/><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5.png"/><Relationship Id="rId4" Type="http://schemas.openxmlformats.org/officeDocument/2006/relationships/image" Target="../media/image122.png"/><Relationship Id="rId5"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5.png"/><Relationship Id="rId4" Type="http://schemas.openxmlformats.org/officeDocument/2006/relationships/image" Target="../media/image1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5.pn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5.png"/><Relationship Id="rId4" Type="http://schemas.openxmlformats.org/officeDocument/2006/relationships/image" Target="../media/image134.png"/><Relationship Id="rId5" Type="http://schemas.openxmlformats.org/officeDocument/2006/relationships/image" Target="../media/image1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github.com/Feriman22/portscan-protect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0.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1100"/>
              <a:t>Creator: </a:t>
            </a:r>
            <a:r>
              <a:rPr lang="en" sz="1100"/>
              <a:t>Stephanie Lin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Navigate to the Apache Server IP</a:t>
            </a:r>
            <a:endParaRPr/>
          </a:p>
        </p:txBody>
      </p:sp>
      <p:sp>
        <p:nvSpPr>
          <p:cNvPr id="1121" name="Google Shape;11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2" name="Google Shape;1122;p63"/>
          <p:cNvPicPr preferRelativeResize="0"/>
          <p:nvPr/>
        </p:nvPicPr>
        <p:blipFill rotWithShape="1">
          <a:blip r:embed="rId3">
            <a:alphaModFix/>
          </a:blip>
          <a:srcRect b="39270" l="6680" r="41249" t="3765"/>
          <a:stretch/>
        </p:blipFill>
        <p:spPr>
          <a:xfrm>
            <a:off x="228600" y="1452775"/>
            <a:ext cx="4334501" cy="3064964"/>
          </a:xfrm>
          <a:prstGeom prst="rect">
            <a:avLst/>
          </a:prstGeom>
          <a:noFill/>
          <a:ln>
            <a:noFill/>
          </a:ln>
        </p:spPr>
      </p:pic>
      <p:sp>
        <p:nvSpPr>
          <p:cNvPr id="1123" name="Google Shape;1123;p63"/>
          <p:cNvSpPr txBox="1"/>
          <p:nvPr/>
        </p:nvSpPr>
        <p:spPr>
          <a:xfrm>
            <a:off x="318250" y="831575"/>
            <a:ext cx="8582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 password is blocking access to this IP. Company folders are publicly displayed and accessible. One of the files mentions a private “secret folder.”</a:t>
            </a:r>
            <a:endParaRPr sz="1100"/>
          </a:p>
        </p:txBody>
      </p:sp>
      <p:pic>
        <p:nvPicPr>
          <p:cNvPr id="1124" name="Google Shape;1124;p63"/>
          <p:cNvPicPr preferRelativeResize="0"/>
          <p:nvPr/>
        </p:nvPicPr>
        <p:blipFill>
          <a:blip r:embed="rId4">
            <a:alphaModFix/>
          </a:blip>
          <a:stretch>
            <a:fillRect/>
          </a:stretch>
        </p:blipFill>
        <p:spPr>
          <a:xfrm>
            <a:off x="4563100" y="1733338"/>
            <a:ext cx="4418226" cy="2412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Displays of </a:t>
            </a:r>
            <a:r>
              <a:rPr lang="en"/>
              <a:t>Incompetence</a:t>
            </a:r>
            <a:r>
              <a:rPr lang="en"/>
              <a:t>, Pt. 1</a:t>
            </a:r>
            <a:endParaRPr/>
          </a:p>
        </p:txBody>
      </p:sp>
      <p:sp>
        <p:nvSpPr>
          <p:cNvPr id="1130" name="Google Shape;1130;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31" name="Google Shape;1131;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32" name="Google Shape;1132;p64"/>
          <p:cNvPicPr preferRelativeResize="0"/>
          <p:nvPr/>
        </p:nvPicPr>
        <p:blipFill>
          <a:blip r:embed="rId3">
            <a:alphaModFix/>
          </a:blip>
          <a:stretch>
            <a:fillRect/>
          </a:stretch>
        </p:blipFill>
        <p:spPr>
          <a:xfrm>
            <a:off x="335576" y="2276949"/>
            <a:ext cx="8692626" cy="1403527"/>
          </a:xfrm>
          <a:prstGeom prst="rect">
            <a:avLst/>
          </a:prstGeom>
          <a:noFill/>
          <a:ln>
            <a:noFill/>
          </a:ln>
        </p:spPr>
      </p:pic>
      <p:pic>
        <p:nvPicPr>
          <p:cNvPr id="1133" name="Google Shape;1133;p64"/>
          <p:cNvPicPr preferRelativeResize="0"/>
          <p:nvPr/>
        </p:nvPicPr>
        <p:blipFill>
          <a:blip r:embed="rId4">
            <a:alphaModFix/>
          </a:blip>
          <a:stretch>
            <a:fillRect/>
          </a:stretch>
        </p:blipFill>
        <p:spPr>
          <a:xfrm>
            <a:off x="253450" y="703562"/>
            <a:ext cx="8502555" cy="1403525"/>
          </a:xfrm>
          <a:prstGeom prst="rect">
            <a:avLst/>
          </a:prstGeom>
          <a:noFill/>
          <a:ln>
            <a:noFill/>
          </a:ln>
        </p:spPr>
      </p:pic>
      <p:pic>
        <p:nvPicPr>
          <p:cNvPr id="1134" name="Google Shape;1134;p64"/>
          <p:cNvPicPr preferRelativeResize="0"/>
          <p:nvPr/>
        </p:nvPicPr>
        <p:blipFill>
          <a:blip r:embed="rId5">
            <a:alphaModFix/>
          </a:blip>
          <a:stretch>
            <a:fillRect/>
          </a:stretch>
        </p:blipFill>
        <p:spPr>
          <a:xfrm>
            <a:off x="335575" y="3713898"/>
            <a:ext cx="8692624" cy="12872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Displays of Incompetence, Pt. 2</a:t>
            </a:r>
            <a:endParaRPr/>
          </a:p>
        </p:txBody>
      </p:sp>
      <p:sp>
        <p:nvSpPr>
          <p:cNvPr id="1140" name="Google Shape;1140;p65"/>
          <p:cNvSpPr txBox="1"/>
          <p:nvPr>
            <p:ph idx="1" type="subTitle"/>
          </p:nvPr>
        </p:nvSpPr>
        <p:spPr>
          <a:xfrm>
            <a:off x="0" y="675975"/>
            <a:ext cx="9144000" cy="1124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Since this is part of the company’s public facing web page, it should present the company in a good light. Touting less than a day’s collective hours of experience does not inspire confidence in any of these people’s capabilities. This lack of established trust is especially detrimental since they appear to offer financial services. The fact that the Manager of Direct Communication as well as Customer Privacy can’t spell or punctuate his name correctly and stores private information for the company in public is also cause for concern. </a:t>
            </a:r>
            <a:endParaRPr sz="1100"/>
          </a:p>
        </p:txBody>
      </p:sp>
      <p:sp>
        <p:nvSpPr>
          <p:cNvPr id="1141" name="Google Shape;114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2" name="Google Shape;1142;p65"/>
          <p:cNvPicPr preferRelativeResize="0"/>
          <p:nvPr/>
        </p:nvPicPr>
        <p:blipFill>
          <a:blip r:embed="rId3">
            <a:alphaModFix/>
          </a:blip>
          <a:stretch>
            <a:fillRect/>
          </a:stretch>
        </p:blipFill>
        <p:spPr>
          <a:xfrm>
            <a:off x="296013" y="1999763"/>
            <a:ext cx="8551974" cy="188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Not-so Secret File Access</a:t>
            </a:r>
            <a:endParaRPr/>
          </a:p>
        </p:txBody>
      </p:sp>
      <p:sp>
        <p:nvSpPr>
          <p:cNvPr id="1148" name="Google Shape;114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9" name="Google Shape;1149;p66"/>
          <p:cNvPicPr preferRelativeResize="0"/>
          <p:nvPr/>
        </p:nvPicPr>
        <p:blipFill rotWithShape="1">
          <a:blip r:embed="rId3">
            <a:alphaModFix/>
          </a:blip>
          <a:srcRect b="20819" l="6663" r="18216" t="4099"/>
          <a:stretch/>
        </p:blipFill>
        <p:spPr>
          <a:xfrm>
            <a:off x="1607050" y="1416850"/>
            <a:ext cx="5929891" cy="3333437"/>
          </a:xfrm>
          <a:prstGeom prst="rect">
            <a:avLst/>
          </a:prstGeom>
          <a:noFill/>
          <a:ln>
            <a:noFill/>
          </a:ln>
        </p:spPr>
      </p:pic>
      <p:sp>
        <p:nvSpPr>
          <p:cNvPr id="1150" name="Google Shape;1150;p66"/>
          <p:cNvSpPr txBox="1"/>
          <p:nvPr/>
        </p:nvSpPr>
        <p:spPr>
          <a:xfrm>
            <a:off x="246400" y="780250"/>
            <a:ext cx="86751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While this folder is password protected, the note “For ashtons eyes only” indicates that at least one user with access is most likely Ashton. Due to the lack of capitalization and punctuation, the probable syntax of the username is “ashton”. Now we can attempt to brute force his password.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Brute Force </a:t>
            </a:r>
            <a:endParaRPr/>
          </a:p>
        </p:txBody>
      </p:sp>
      <p:sp>
        <p:nvSpPr>
          <p:cNvPr id="1156" name="Google Shape;115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7" name="Google Shape;1157;p6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7"/>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With the username obtained due to improper administrative controls, we used Hydra to crack Ashton’s password to gain access to the secret folder which contained a password hash for Ryan and instructions for logging into the company’s webdav server. We used crackstation.net to break the hash and gain access to the server on Ryan’s account.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9" name="Google Shape;1159;p67"/>
          <p:cNvGrpSpPr/>
          <p:nvPr/>
        </p:nvGrpSpPr>
        <p:grpSpPr>
          <a:xfrm>
            <a:off x="457181" y="887903"/>
            <a:ext cx="533372" cy="533480"/>
            <a:chOff x="457200" y="1378813"/>
            <a:chExt cx="695400" cy="695450"/>
          </a:xfrm>
        </p:grpSpPr>
        <p:sp>
          <p:nvSpPr>
            <p:cNvPr id="1160" name="Google Shape;1160;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161" name="Google Shape;1161;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67"/>
          <p:cNvGrpSpPr/>
          <p:nvPr/>
        </p:nvGrpSpPr>
        <p:grpSpPr>
          <a:xfrm>
            <a:off x="3228956" y="887903"/>
            <a:ext cx="533372" cy="533480"/>
            <a:chOff x="457200" y="1378813"/>
            <a:chExt cx="695400" cy="695450"/>
          </a:xfrm>
        </p:grpSpPr>
        <p:sp>
          <p:nvSpPr>
            <p:cNvPr id="1163" name="Google Shape;1163;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164" name="Google Shape;1164;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67"/>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We cracked Ashton’s password and gained access to the secret folder. Then we cracked the hash for Ryan’s password and gained access to the server on what is likely an administrative account.          </a:t>
            </a:r>
            <a:endParaRPr sz="1200">
              <a:latin typeface="Roboto"/>
              <a:ea typeface="Roboto"/>
              <a:cs typeface="Roboto"/>
              <a:sym typeface="Roboto"/>
            </a:endParaRPr>
          </a:p>
        </p:txBody>
      </p:sp>
      <p:grpSp>
        <p:nvGrpSpPr>
          <p:cNvPr id="1167" name="Google Shape;1167;p67"/>
          <p:cNvGrpSpPr/>
          <p:nvPr/>
        </p:nvGrpSpPr>
        <p:grpSpPr>
          <a:xfrm>
            <a:off x="6134081" y="888653"/>
            <a:ext cx="533372" cy="533480"/>
            <a:chOff x="457200" y="1378813"/>
            <a:chExt cx="695400" cy="695450"/>
          </a:xfrm>
        </p:grpSpPr>
        <p:sp>
          <p:nvSpPr>
            <p:cNvPr id="1168" name="Google Shape;1168;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169" name="Google Shape;1169;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6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See screenshots below for steps. </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Hydra</a:t>
            </a:r>
            <a:endParaRPr/>
          </a:p>
        </p:txBody>
      </p:sp>
      <p:sp>
        <p:nvSpPr>
          <p:cNvPr id="1177" name="Google Shape;1177;p68"/>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100"/>
              <a:t>Since we know what port to scan  and the host IP from our Nmap activity as well as the likely username from poor administrative controls, we plugged this information into Hydra and successfully cracked the (weak) password. </a:t>
            </a:r>
            <a:endParaRPr sz="1100"/>
          </a:p>
          <a:p>
            <a:pPr indent="0" lvl="0" marL="0" rtl="0" algn="l">
              <a:spcBef>
                <a:spcPts val="800"/>
              </a:spcBef>
              <a:spcAft>
                <a:spcPts val="0"/>
              </a:spcAft>
              <a:buNone/>
            </a:pPr>
            <a:r>
              <a:t/>
            </a:r>
            <a:endParaRPr sz="1100"/>
          </a:p>
        </p:txBody>
      </p:sp>
      <p:sp>
        <p:nvSpPr>
          <p:cNvPr id="1178" name="Google Shape;1178;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9" name="Google Shape;1179;p68"/>
          <p:cNvPicPr preferRelativeResize="0"/>
          <p:nvPr/>
        </p:nvPicPr>
        <p:blipFill>
          <a:blip r:embed="rId3">
            <a:alphaModFix/>
          </a:blip>
          <a:stretch>
            <a:fillRect/>
          </a:stretch>
        </p:blipFill>
        <p:spPr>
          <a:xfrm>
            <a:off x="1419963" y="1209675"/>
            <a:ext cx="5107382" cy="340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Access gained, more users exposed</a:t>
            </a:r>
            <a:endParaRPr/>
          </a:p>
        </p:txBody>
      </p:sp>
      <p:sp>
        <p:nvSpPr>
          <p:cNvPr id="1185" name="Google Shape;1185;p69"/>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Returning to the login for the secret folder, we gain access using the brute-forced password and discover another username and password hash along with instructions for logging into the server and uploading files to it. </a:t>
            </a:r>
            <a:endParaRPr sz="1100"/>
          </a:p>
        </p:txBody>
      </p:sp>
      <p:sp>
        <p:nvSpPr>
          <p:cNvPr id="1186" name="Google Shape;118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7" name="Google Shape;1187;p69"/>
          <p:cNvPicPr preferRelativeResize="0"/>
          <p:nvPr/>
        </p:nvPicPr>
        <p:blipFill>
          <a:blip r:embed="rId3">
            <a:alphaModFix/>
          </a:blip>
          <a:stretch>
            <a:fillRect/>
          </a:stretch>
        </p:blipFill>
        <p:spPr>
          <a:xfrm>
            <a:off x="309621" y="1131075"/>
            <a:ext cx="4916001" cy="1915150"/>
          </a:xfrm>
          <a:prstGeom prst="rect">
            <a:avLst/>
          </a:prstGeom>
          <a:noFill/>
          <a:ln>
            <a:noFill/>
          </a:ln>
        </p:spPr>
      </p:pic>
      <p:pic>
        <p:nvPicPr>
          <p:cNvPr id="1188" name="Google Shape;1188;p69"/>
          <p:cNvPicPr preferRelativeResize="0"/>
          <p:nvPr/>
        </p:nvPicPr>
        <p:blipFill>
          <a:blip r:embed="rId4">
            <a:alphaModFix/>
          </a:blip>
          <a:stretch>
            <a:fillRect/>
          </a:stretch>
        </p:blipFill>
        <p:spPr>
          <a:xfrm>
            <a:off x="2095998" y="3046212"/>
            <a:ext cx="6953500" cy="1845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Password cracked, more access gained</a:t>
            </a:r>
            <a:endParaRPr/>
          </a:p>
        </p:txBody>
      </p:sp>
      <p:sp>
        <p:nvSpPr>
          <p:cNvPr id="1194" name="Google Shape;1194;p70"/>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We used crackstation.net to break the hash for ryan’s password, then used that password to log into the server. Although the IP given in the instructions is defunct, the previously used IP of 192.168.1.105 works. Now we can upload malicious files and view whatever files Ryan has access to on the server.  </a:t>
            </a:r>
            <a:endParaRPr sz="1100"/>
          </a:p>
        </p:txBody>
      </p:sp>
      <p:sp>
        <p:nvSpPr>
          <p:cNvPr id="1195" name="Google Shape;119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6" name="Google Shape;1196;p70"/>
          <p:cNvPicPr preferRelativeResize="0"/>
          <p:nvPr/>
        </p:nvPicPr>
        <p:blipFill>
          <a:blip r:embed="rId3">
            <a:alphaModFix/>
          </a:blip>
          <a:stretch>
            <a:fillRect/>
          </a:stretch>
        </p:blipFill>
        <p:spPr>
          <a:xfrm>
            <a:off x="398800" y="1351950"/>
            <a:ext cx="3796752" cy="2536666"/>
          </a:xfrm>
          <a:prstGeom prst="rect">
            <a:avLst/>
          </a:prstGeom>
          <a:noFill/>
          <a:ln>
            <a:noFill/>
          </a:ln>
        </p:spPr>
      </p:pic>
      <p:pic>
        <p:nvPicPr>
          <p:cNvPr id="1197" name="Google Shape;1197;p70"/>
          <p:cNvPicPr preferRelativeResize="0"/>
          <p:nvPr/>
        </p:nvPicPr>
        <p:blipFill>
          <a:blip r:embed="rId4">
            <a:alphaModFix/>
          </a:blip>
          <a:stretch>
            <a:fillRect/>
          </a:stretch>
        </p:blipFill>
        <p:spPr>
          <a:xfrm>
            <a:off x="4347952" y="1362075"/>
            <a:ext cx="4643648" cy="25113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PHP Reverse Shell</a:t>
            </a:r>
            <a:endParaRPr/>
          </a:p>
        </p:txBody>
      </p:sp>
      <p:sp>
        <p:nvSpPr>
          <p:cNvPr id="1203" name="Google Shape;1203;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7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1"/>
          <p:cNvSpPr txBox="1"/>
          <p:nvPr/>
        </p:nvSpPr>
        <p:spPr>
          <a:xfrm>
            <a:off x="724275" y="1480625"/>
            <a:ext cx="2371500" cy="3345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We used MSFvenom to create a php reverse shell payload. We used our brute forced credentials to create a shared network folder where we uploaded the payload to the target server. We used msfconsole to start the listener. Once the listener was running on the attacking side, we activated the shell by clicking the file from the target side. This opened a meterpreter session that gave us access to the server files.</a:t>
            </a:r>
            <a:endParaRPr sz="1100">
              <a:latin typeface="Roboto"/>
              <a:ea typeface="Roboto"/>
              <a:cs typeface="Roboto"/>
              <a:sym typeface="Roboto"/>
            </a:endParaRPr>
          </a:p>
        </p:txBody>
      </p:sp>
      <p:grpSp>
        <p:nvGrpSpPr>
          <p:cNvPr id="1206" name="Google Shape;1206;p71"/>
          <p:cNvGrpSpPr/>
          <p:nvPr/>
        </p:nvGrpSpPr>
        <p:grpSpPr>
          <a:xfrm>
            <a:off x="457181" y="887903"/>
            <a:ext cx="533372" cy="533480"/>
            <a:chOff x="457200" y="1378813"/>
            <a:chExt cx="695400" cy="695450"/>
          </a:xfrm>
        </p:grpSpPr>
        <p:sp>
          <p:nvSpPr>
            <p:cNvPr id="1207" name="Google Shape;1207;p7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208" name="Google Shape;1208;p7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71"/>
          <p:cNvGrpSpPr/>
          <p:nvPr/>
        </p:nvGrpSpPr>
        <p:grpSpPr>
          <a:xfrm>
            <a:off x="3228956" y="887903"/>
            <a:ext cx="533372" cy="533480"/>
            <a:chOff x="457200" y="1378813"/>
            <a:chExt cx="695400" cy="695450"/>
          </a:xfrm>
        </p:grpSpPr>
        <p:sp>
          <p:nvSpPr>
            <p:cNvPr id="1210" name="Google Shape;1210;p7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211" name="Google Shape;1211;p7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7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a:t>
            </a:r>
            <a:r>
              <a:rPr lang="en" sz="1200">
                <a:latin typeface="Roboto"/>
                <a:ea typeface="Roboto"/>
                <a:cs typeface="Roboto"/>
                <a:sym typeface="Roboto"/>
              </a:rPr>
              <a:t>e uploaded a reverse shell listener to the webdav server using our brute forced credentials. Once the shell was on the target machine, we activated the listener from the target side, creating a user shell in a meterpreter session. Through this shell, we gained access to the webdav server files. </a:t>
            </a:r>
            <a:endParaRPr sz="1200">
              <a:latin typeface="Roboto"/>
              <a:ea typeface="Roboto"/>
              <a:cs typeface="Roboto"/>
              <a:sym typeface="Roboto"/>
            </a:endParaRPr>
          </a:p>
        </p:txBody>
      </p:sp>
      <p:grpSp>
        <p:nvGrpSpPr>
          <p:cNvPr id="1214" name="Google Shape;1214;p71"/>
          <p:cNvGrpSpPr/>
          <p:nvPr/>
        </p:nvGrpSpPr>
        <p:grpSpPr>
          <a:xfrm>
            <a:off x="6134081" y="888653"/>
            <a:ext cx="533372" cy="533480"/>
            <a:chOff x="457200" y="1378813"/>
            <a:chExt cx="695400" cy="695450"/>
          </a:xfrm>
        </p:grpSpPr>
        <p:sp>
          <p:nvSpPr>
            <p:cNvPr id="1215" name="Google Shape;1215;p7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216" name="Google Shape;1216;p7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7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See screenshots below for steps. </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MSFvenom/MSFconsole</a:t>
            </a:r>
            <a:endParaRPr/>
          </a:p>
        </p:txBody>
      </p:sp>
      <p:sp>
        <p:nvSpPr>
          <p:cNvPr id="1224" name="Google Shape;1224;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We used msfvenom to select a payload and crafted it in msfconsole. We chose the payload php/meterpreter/reverse_tcp</a:t>
            </a:r>
            <a:endParaRPr sz="1100"/>
          </a:p>
        </p:txBody>
      </p:sp>
      <p:sp>
        <p:nvSpPr>
          <p:cNvPr id="1225" name="Google Shape;1225;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6" name="Google Shape;1226;p72"/>
          <p:cNvPicPr preferRelativeResize="0"/>
          <p:nvPr/>
        </p:nvPicPr>
        <p:blipFill>
          <a:blip r:embed="rId3">
            <a:alphaModFix/>
          </a:blip>
          <a:stretch>
            <a:fillRect/>
          </a:stretch>
        </p:blipFill>
        <p:spPr>
          <a:xfrm>
            <a:off x="102675" y="3446350"/>
            <a:ext cx="6308023" cy="1600150"/>
          </a:xfrm>
          <a:prstGeom prst="rect">
            <a:avLst/>
          </a:prstGeom>
          <a:noFill/>
          <a:ln>
            <a:noFill/>
          </a:ln>
        </p:spPr>
      </p:pic>
      <p:pic>
        <p:nvPicPr>
          <p:cNvPr id="1227" name="Google Shape;1227;p72"/>
          <p:cNvPicPr preferRelativeResize="0"/>
          <p:nvPr/>
        </p:nvPicPr>
        <p:blipFill>
          <a:blip r:embed="rId4">
            <a:alphaModFix/>
          </a:blip>
          <a:stretch>
            <a:fillRect/>
          </a:stretch>
        </p:blipFill>
        <p:spPr>
          <a:xfrm>
            <a:off x="102675" y="991125"/>
            <a:ext cx="3890975" cy="2455225"/>
          </a:xfrm>
          <a:prstGeom prst="rect">
            <a:avLst/>
          </a:prstGeom>
          <a:noFill/>
          <a:ln>
            <a:noFill/>
          </a:ln>
        </p:spPr>
      </p:pic>
      <p:pic>
        <p:nvPicPr>
          <p:cNvPr id="1228" name="Google Shape;1228;p72"/>
          <p:cNvPicPr preferRelativeResize="0"/>
          <p:nvPr/>
        </p:nvPicPr>
        <p:blipFill>
          <a:blip r:embed="rId5">
            <a:alphaModFix/>
          </a:blip>
          <a:stretch>
            <a:fillRect/>
          </a:stretch>
        </p:blipFill>
        <p:spPr>
          <a:xfrm>
            <a:off x="3993650" y="1970100"/>
            <a:ext cx="5140101" cy="147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Table of Contents</a:t>
            </a:r>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Network Topology</a:t>
            </a:r>
            <a:endParaRPr b="1" sz="1800">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Red Team</a:t>
            </a:r>
            <a:r>
              <a:rPr lang="en" sz="1800">
                <a:latin typeface="Roboto"/>
                <a:ea typeface="Roboto"/>
                <a:cs typeface="Roboto"/>
                <a:sym typeface="Roboto"/>
              </a:rPr>
              <a:t>: Security Assessment</a:t>
            </a:r>
            <a:endParaRPr sz="1800">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Blue Team</a:t>
            </a:r>
            <a:r>
              <a:rPr lang="en" sz="1800">
                <a:latin typeface="Roboto"/>
                <a:ea typeface="Roboto"/>
                <a:cs typeface="Roboto"/>
                <a:sym typeface="Roboto"/>
              </a:rPr>
              <a:t>: Log Analysis and Attack Characterization</a:t>
            </a:r>
            <a:endParaRPr sz="1800">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Hardening</a:t>
            </a:r>
            <a:r>
              <a:rPr lang="en" sz="1800">
                <a:latin typeface="Roboto"/>
                <a:ea typeface="Roboto"/>
                <a:cs typeface="Roboto"/>
                <a:sym typeface="Roboto"/>
              </a:rPr>
              <a:t>: Proposed Alarms and Mitigation Strategies</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Uploading the Payload</a:t>
            </a:r>
            <a:endParaRPr/>
          </a:p>
        </p:txBody>
      </p:sp>
      <p:sp>
        <p:nvSpPr>
          <p:cNvPr id="1234" name="Google Shape;1234;p73"/>
          <p:cNvSpPr txBox="1"/>
          <p:nvPr>
            <p:ph idx="1" type="subTitle"/>
          </p:nvPr>
        </p:nvSpPr>
        <p:spPr>
          <a:xfrm>
            <a:off x="0" y="675975"/>
            <a:ext cx="91440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Since we already have Ryan’s credentials for the webdav server, we are able to create a shared network folder from the attacking machine and copy the payload file to the target network. </a:t>
            </a:r>
            <a:endParaRPr sz="1100"/>
          </a:p>
        </p:txBody>
      </p:sp>
      <p:sp>
        <p:nvSpPr>
          <p:cNvPr id="1235" name="Google Shape;123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6" name="Google Shape;1236;p73"/>
          <p:cNvPicPr preferRelativeResize="0"/>
          <p:nvPr/>
        </p:nvPicPr>
        <p:blipFill>
          <a:blip r:embed="rId3">
            <a:alphaModFix/>
          </a:blip>
          <a:stretch>
            <a:fillRect/>
          </a:stretch>
        </p:blipFill>
        <p:spPr>
          <a:xfrm>
            <a:off x="414471" y="1284375"/>
            <a:ext cx="3664630" cy="2838951"/>
          </a:xfrm>
          <a:prstGeom prst="rect">
            <a:avLst/>
          </a:prstGeom>
          <a:noFill/>
          <a:ln>
            <a:noFill/>
          </a:ln>
        </p:spPr>
      </p:pic>
      <p:pic>
        <p:nvPicPr>
          <p:cNvPr id="1237" name="Google Shape;1237;p73"/>
          <p:cNvPicPr preferRelativeResize="0"/>
          <p:nvPr/>
        </p:nvPicPr>
        <p:blipFill>
          <a:blip r:embed="rId4">
            <a:alphaModFix/>
          </a:blip>
          <a:stretch>
            <a:fillRect/>
          </a:stretch>
        </p:blipFill>
        <p:spPr>
          <a:xfrm>
            <a:off x="4262300" y="1284375"/>
            <a:ext cx="4760101" cy="27521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Start the Listener, Access Server Files</a:t>
            </a:r>
            <a:endParaRPr/>
          </a:p>
        </p:txBody>
      </p:sp>
      <p:sp>
        <p:nvSpPr>
          <p:cNvPr id="1243" name="Google Shape;1243;p74"/>
          <p:cNvSpPr txBox="1"/>
          <p:nvPr>
            <p:ph idx="1" type="subTitle"/>
          </p:nvPr>
        </p:nvSpPr>
        <p:spPr>
          <a:xfrm>
            <a:off x="0" y="675975"/>
            <a:ext cx="9144000" cy="722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100"/>
              <a:t>Now that the shell file is on the target machine, we started the listener in msfconsole using the multi/handler exploit. Once the shell opened a user meterpreter session, we clicked on the shell file in the target machine’s webdav server to activate the payload. From there, in the user shell, we were able to locate the flag file we were tasked with finding. </a:t>
            </a:r>
            <a:endParaRPr sz="1100"/>
          </a:p>
        </p:txBody>
      </p:sp>
      <p:sp>
        <p:nvSpPr>
          <p:cNvPr id="1244" name="Google Shape;124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45" name="Google Shape;1245;p74"/>
          <p:cNvPicPr preferRelativeResize="0"/>
          <p:nvPr/>
        </p:nvPicPr>
        <p:blipFill>
          <a:blip r:embed="rId3">
            <a:alphaModFix/>
          </a:blip>
          <a:stretch>
            <a:fillRect/>
          </a:stretch>
        </p:blipFill>
        <p:spPr>
          <a:xfrm>
            <a:off x="306425" y="1346075"/>
            <a:ext cx="4221800" cy="2842650"/>
          </a:xfrm>
          <a:prstGeom prst="rect">
            <a:avLst/>
          </a:prstGeom>
          <a:noFill/>
          <a:ln>
            <a:noFill/>
          </a:ln>
        </p:spPr>
      </p:pic>
      <p:pic>
        <p:nvPicPr>
          <p:cNvPr id="1246" name="Google Shape;1246;p74"/>
          <p:cNvPicPr preferRelativeResize="0"/>
          <p:nvPr/>
        </p:nvPicPr>
        <p:blipFill>
          <a:blip r:embed="rId4">
            <a:alphaModFix/>
          </a:blip>
          <a:stretch>
            <a:fillRect/>
          </a:stretch>
        </p:blipFill>
        <p:spPr>
          <a:xfrm>
            <a:off x="4721700" y="1319388"/>
            <a:ext cx="4310975" cy="28960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7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2" name="Google Shape;1252;p7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53" name="Google Shape;1253;p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76"/>
          <p:cNvSpPr txBox="1"/>
          <p:nvPr>
            <p:ph type="title"/>
          </p:nvPr>
        </p:nvSpPr>
        <p:spPr>
          <a:xfrm>
            <a:off x="-12300" y="1228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Identifying the Port Scan</a:t>
            </a:r>
            <a:endParaRPr/>
          </a:p>
        </p:txBody>
      </p:sp>
      <p:sp>
        <p:nvSpPr>
          <p:cNvPr id="1259" name="Google Shape;1259;p76"/>
          <p:cNvSpPr txBox="1"/>
          <p:nvPr>
            <p:ph idx="2" type="subTitle"/>
          </p:nvPr>
        </p:nvSpPr>
        <p:spPr>
          <a:xfrm>
            <a:off x="-12300" y="50394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0" name="Google Shape;1260;p76"/>
          <p:cNvSpPr/>
          <p:nvPr/>
        </p:nvSpPr>
        <p:spPr>
          <a:xfrm>
            <a:off x="-75" y="656500"/>
            <a:ext cx="9144000" cy="4487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00FF"/>
              </a:solidFill>
              <a:latin typeface="Roboto"/>
              <a:ea typeface="Roboto"/>
              <a:cs typeface="Roboto"/>
              <a:sym typeface="Roboto"/>
            </a:endParaRPr>
          </a:p>
        </p:txBody>
      </p:sp>
      <p:sp>
        <p:nvSpPr>
          <p:cNvPr id="1261" name="Google Shape;1261;p76"/>
          <p:cNvSpPr txBox="1"/>
          <p:nvPr>
            <p:ph idx="1" type="subTitle"/>
          </p:nvPr>
        </p:nvSpPr>
        <p:spPr>
          <a:xfrm>
            <a:off x="-12300" y="656500"/>
            <a:ext cx="9515400" cy="9717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SzPts val="1100"/>
              <a:buChar char="●"/>
            </a:pPr>
            <a:r>
              <a:rPr lang="en" sz="1100"/>
              <a:t>The port scan occurred from 01/08/21 @20:50:14.579 to 01/08/21 @20:59:32.245.</a:t>
            </a:r>
            <a:endParaRPr sz="1100"/>
          </a:p>
          <a:p>
            <a:pPr indent="-161290" lvl="0" marL="320040" rtl="0" algn="l">
              <a:spcBef>
                <a:spcPts val="0"/>
              </a:spcBef>
              <a:spcAft>
                <a:spcPts val="0"/>
              </a:spcAft>
              <a:buSzPts val="1100"/>
              <a:buChar char="●"/>
            </a:pPr>
            <a:r>
              <a:rPr lang="en" sz="1100"/>
              <a:t>21 packets were sent from the ipv6 that matches the attacking Kali Linux machine (ipv4: 192.168.1.90 | ipv6: fe80:215:5dff:fe00:412)</a:t>
            </a:r>
            <a:endParaRPr sz="1100"/>
          </a:p>
          <a:p>
            <a:pPr indent="-161290" lvl="0" marL="320040" rtl="0" algn="l">
              <a:spcBef>
                <a:spcPts val="0"/>
              </a:spcBef>
              <a:spcAft>
                <a:spcPts val="0"/>
              </a:spcAft>
              <a:buSzPts val="1100"/>
              <a:buChar char="●"/>
            </a:pPr>
            <a:r>
              <a:rPr lang="en" sz="1100"/>
              <a:t>Since many packets were sent in quick succession </a:t>
            </a:r>
            <a:r>
              <a:rPr lang="en" sz="1100"/>
              <a:t>to each sequential destination IP within a range, we can determine that this is a port scan. </a:t>
            </a:r>
            <a:endParaRPr sz="1100"/>
          </a:p>
        </p:txBody>
      </p:sp>
      <p:pic>
        <p:nvPicPr>
          <p:cNvPr id="1262" name="Google Shape;1262;p76"/>
          <p:cNvPicPr preferRelativeResize="0"/>
          <p:nvPr/>
        </p:nvPicPr>
        <p:blipFill>
          <a:blip r:embed="rId3">
            <a:alphaModFix/>
          </a:blip>
          <a:stretch>
            <a:fillRect/>
          </a:stretch>
        </p:blipFill>
        <p:spPr>
          <a:xfrm>
            <a:off x="82125" y="853175"/>
            <a:ext cx="424701" cy="331225"/>
          </a:xfrm>
          <a:prstGeom prst="rect">
            <a:avLst/>
          </a:prstGeom>
          <a:noFill/>
          <a:ln>
            <a:noFill/>
          </a:ln>
        </p:spPr>
      </p:pic>
      <p:pic>
        <p:nvPicPr>
          <p:cNvPr id="1263" name="Google Shape;1263;p76"/>
          <p:cNvPicPr preferRelativeResize="0"/>
          <p:nvPr/>
        </p:nvPicPr>
        <p:blipFill>
          <a:blip r:embed="rId4">
            <a:alphaModFix/>
          </a:blip>
          <a:stretch>
            <a:fillRect/>
          </a:stretch>
        </p:blipFill>
        <p:spPr>
          <a:xfrm>
            <a:off x="82124" y="1521900"/>
            <a:ext cx="7212642" cy="3326400"/>
          </a:xfrm>
          <a:prstGeom prst="rect">
            <a:avLst/>
          </a:prstGeom>
          <a:noFill/>
          <a:ln>
            <a:noFill/>
          </a:ln>
        </p:spPr>
      </p:pic>
      <p:pic>
        <p:nvPicPr>
          <p:cNvPr id="1264" name="Google Shape;1264;p76"/>
          <p:cNvPicPr preferRelativeResize="0"/>
          <p:nvPr/>
        </p:nvPicPr>
        <p:blipFill rotWithShape="1">
          <a:blip r:embed="rId5">
            <a:alphaModFix/>
          </a:blip>
          <a:srcRect b="0" l="0" r="10329" t="0"/>
          <a:stretch/>
        </p:blipFill>
        <p:spPr>
          <a:xfrm>
            <a:off x="7294775" y="2083875"/>
            <a:ext cx="1861524" cy="108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Finding the Request for the Hidden Directory</a:t>
            </a:r>
            <a:endParaRPr/>
          </a:p>
        </p:txBody>
      </p:sp>
      <p:sp>
        <p:nvSpPr>
          <p:cNvPr id="1270" name="Google Shape;1270;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7"/>
          <p:cNvSpPr/>
          <p:nvPr/>
        </p:nvSpPr>
        <p:spPr>
          <a:xfrm>
            <a:off x="-12300" y="668200"/>
            <a:ext cx="9144000" cy="44754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FF"/>
              </a:solidFill>
              <a:latin typeface="Roboto"/>
              <a:ea typeface="Roboto"/>
              <a:cs typeface="Roboto"/>
              <a:sym typeface="Roboto"/>
            </a:endParaRPr>
          </a:p>
        </p:txBody>
      </p:sp>
      <p:sp>
        <p:nvSpPr>
          <p:cNvPr id="1272" name="Google Shape;1272;p77"/>
          <p:cNvSpPr txBox="1"/>
          <p:nvPr>
            <p:ph idx="1" type="subTitle"/>
          </p:nvPr>
        </p:nvSpPr>
        <p:spPr>
          <a:xfrm>
            <a:off x="253800" y="668200"/>
            <a:ext cx="8636400" cy="6651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SzPts val="1100"/>
              <a:buChar char="●"/>
            </a:pPr>
            <a:r>
              <a:rPr lang="en" sz="1100"/>
              <a:t>O</a:t>
            </a:r>
            <a:r>
              <a:rPr lang="en" sz="1100"/>
              <a:t>n 01/08/21 @21:33:34, the folder /company_folders/secret_folder was requested. </a:t>
            </a:r>
            <a:endParaRPr sz="1100"/>
          </a:p>
          <a:p>
            <a:pPr indent="-161290" lvl="0" marL="320040" rtl="0" algn="l">
              <a:spcBef>
                <a:spcPts val="0"/>
              </a:spcBef>
              <a:spcAft>
                <a:spcPts val="0"/>
              </a:spcAft>
              <a:buSzPts val="1100"/>
              <a:buChar char="●"/>
            </a:pPr>
            <a:r>
              <a:rPr lang="en" sz="1100"/>
              <a:t>The only file within secret_folder was connect_to_corp_server. While Kibana does not tell us what was in the file, we know it contains instructions to log into the company’s webdav server using Ryan’s account and his password hash. </a:t>
            </a:r>
            <a:endParaRPr sz="1100"/>
          </a:p>
        </p:txBody>
      </p:sp>
      <p:pic>
        <p:nvPicPr>
          <p:cNvPr id="1273" name="Google Shape;1273;p77"/>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74" name="Google Shape;1274;p77"/>
          <p:cNvPicPr preferRelativeResize="0"/>
          <p:nvPr/>
        </p:nvPicPr>
        <p:blipFill>
          <a:blip r:embed="rId4">
            <a:alphaModFix/>
          </a:blip>
          <a:stretch>
            <a:fillRect/>
          </a:stretch>
        </p:blipFill>
        <p:spPr>
          <a:xfrm>
            <a:off x="666658" y="1333300"/>
            <a:ext cx="7472093" cy="3583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Uncovering the Brute Force Attack</a:t>
            </a:r>
            <a:endParaRPr/>
          </a:p>
        </p:txBody>
      </p:sp>
      <p:sp>
        <p:nvSpPr>
          <p:cNvPr id="1280" name="Google Shape;1280;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1" name="Google Shape;1281;p78"/>
          <p:cNvSpPr/>
          <p:nvPr/>
        </p:nvSpPr>
        <p:spPr>
          <a:xfrm>
            <a:off x="-12300" y="647700"/>
            <a:ext cx="9168600" cy="4495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FF"/>
              </a:solidFill>
              <a:latin typeface="Roboto"/>
              <a:ea typeface="Roboto"/>
              <a:cs typeface="Roboto"/>
              <a:sym typeface="Roboto"/>
            </a:endParaRPr>
          </a:p>
        </p:txBody>
      </p:sp>
      <p:sp>
        <p:nvSpPr>
          <p:cNvPr id="1282" name="Google Shape;1282;p78"/>
          <p:cNvSpPr txBox="1"/>
          <p:nvPr>
            <p:ph idx="1" type="subTitle"/>
          </p:nvPr>
        </p:nvSpPr>
        <p:spPr>
          <a:xfrm>
            <a:off x="367350" y="702463"/>
            <a:ext cx="8409300" cy="5523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16,555 requests were made during the attack. (See previous slide for graphic)</a:t>
            </a:r>
            <a:endParaRPr sz="1200"/>
          </a:p>
          <a:p>
            <a:pPr indent="-167640" lvl="0" marL="320040" rtl="0" algn="l">
              <a:spcBef>
                <a:spcPts val="0"/>
              </a:spcBef>
              <a:spcAft>
                <a:spcPts val="0"/>
              </a:spcAft>
              <a:buSzPts val="1200"/>
              <a:buChar char="●"/>
            </a:pPr>
            <a:r>
              <a:rPr lang="en" sz="1200"/>
              <a:t>The attacker made 10,136 requests before finding the password. (See slide 15 for attacking confirmation.)</a:t>
            </a:r>
            <a:endParaRPr sz="1200"/>
          </a:p>
        </p:txBody>
      </p:sp>
      <p:pic>
        <p:nvPicPr>
          <p:cNvPr id="1283" name="Google Shape;1283;p78"/>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84" name="Google Shape;1284;p78"/>
          <p:cNvPicPr preferRelativeResize="0"/>
          <p:nvPr/>
        </p:nvPicPr>
        <p:blipFill>
          <a:blip r:embed="rId4">
            <a:alphaModFix/>
          </a:blip>
          <a:stretch>
            <a:fillRect/>
          </a:stretch>
        </p:blipFill>
        <p:spPr>
          <a:xfrm>
            <a:off x="586050" y="1254772"/>
            <a:ext cx="7971900" cy="37032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Finding the WebDAV Connection</a:t>
            </a:r>
            <a:endParaRPr/>
          </a:p>
        </p:txBody>
      </p:sp>
      <p:sp>
        <p:nvSpPr>
          <p:cNvPr id="1290" name="Google Shape;129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1" name="Google Shape;1291;p79"/>
          <p:cNvSpPr/>
          <p:nvPr/>
        </p:nvSpPr>
        <p:spPr>
          <a:xfrm>
            <a:off x="-100" y="647700"/>
            <a:ext cx="9144000" cy="4495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FF"/>
              </a:solidFill>
              <a:latin typeface="Roboto"/>
              <a:ea typeface="Roboto"/>
              <a:cs typeface="Roboto"/>
              <a:sym typeface="Roboto"/>
            </a:endParaRPr>
          </a:p>
        </p:txBody>
      </p:sp>
      <p:sp>
        <p:nvSpPr>
          <p:cNvPr id="1292" name="Google Shape;1292;p79"/>
          <p:cNvSpPr txBox="1"/>
          <p:nvPr>
            <p:ph idx="1" type="subTitle"/>
          </p:nvPr>
        </p:nvSpPr>
        <p:spPr>
          <a:xfrm>
            <a:off x="367350" y="647700"/>
            <a:ext cx="8409300" cy="533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74 requests were made to this directory and its files. </a:t>
            </a:r>
            <a:endParaRPr sz="1200"/>
          </a:p>
          <a:p>
            <a:pPr indent="-167640" lvl="0" marL="320040" rtl="0" algn="l">
              <a:spcBef>
                <a:spcPts val="0"/>
              </a:spcBef>
              <a:spcAft>
                <a:spcPts val="0"/>
              </a:spcAft>
              <a:buSzPts val="1200"/>
              <a:buChar char="●"/>
            </a:pPr>
            <a:r>
              <a:rPr lang="en" sz="1200"/>
              <a:t>The passwd.dav and shell.php files were requested. </a:t>
            </a:r>
            <a:endParaRPr sz="1200"/>
          </a:p>
        </p:txBody>
      </p:sp>
      <p:pic>
        <p:nvPicPr>
          <p:cNvPr id="1293" name="Google Shape;1293;p79"/>
          <p:cNvPicPr preferRelativeResize="0"/>
          <p:nvPr/>
        </p:nvPicPr>
        <p:blipFill>
          <a:blip r:embed="rId3">
            <a:alphaModFix/>
          </a:blip>
          <a:stretch>
            <a:fillRect/>
          </a:stretch>
        </p:blipFill>
        <p:spPr>
          <a:xfrm>
            <a:off x="367350" y="748937"/>
            <a:ext cx="424701" cy="331225"/>
          </a:xfrm>
          <a:prstGeom prst="rect">
            <a:avLst/>
          </a:prstGeom>
          <a:noFill/>
          <a:ln>
            <a:noFill/>
          </a:ln>
        </p:spPr>
      </p:pic>
      <p:pic>
        <p:nvPicPr>
          <p:cNvPr id="1294" name="Google Shape;1294;p79"/>
          <p:cNvPicPr preferRelativeResize="0"/>
          <p:nvPr/>
        </p:nvPicPr>
        <p:blipFill>
          <a:blip r:embed="rId4">
            <a:alphaModFix/>
          </a:blip>
          <a:stretch>
            <a:fillRect/>
          </a:stretch>
        </p:blipFill>
        <p:spPr>
          <a:xfrm>
            <a:off x="0" y="1242250"/>
            <a:ext cx="7915450" cy="3807349"/>
          </a:xfrm>
          <a:prstGeom prst="rect">
            <a:avLst/>
          </a:prstGeom>
          <a:noFill/>
          <a:ln>
            <a:noFill/>
          </a:ln>
        </p:spPr>
      </p:pic>
      <p:pic>
        <p:nvPicPr>
          <p:cNvPr id="1295" name="Google Shape;1295;p79"/>
          <p:cNvPicPr preferRelativeResize="0"/>
          <p:nvPr/>
        </p:nvPicPr>
        <p:blipFill>
          <a:blip r:embed="rId5">
            <a:alphaModFix/>
          </a:blip>
          <a:stretch>
            <a:fillRect/>
          </a:stretch>
        </p:blipFill>
        <p:spPr>
          <a:xfrm>
            <a:off x="8016750" y="1242244"/>
            <a:ext cx="1069850" cy="2588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8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301" name="Google Shape;1301;p8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302" name="Google Shape;1302;p8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308" name="Google Shape;1308;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9" name="Google Shape;1309;p8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kind of alarm can be set to detect future port scans?</a:t>
            </a:r>
            <a:endParaRPr b="1" sz="1100"/>
          </a:p>
          <a:p>
            <a:pPr indent="0" lvl="0" marL="0" rtl="0" algn="l">
              <a:spcBef>
                <a:spcPts val="0"/>
              </a:spcBef>
              <a:spcAft>
                <a:spcPts val="0"/>
              </a:spcAft>
              <a:buNone/>
            </a:pPr>
            <a:r>
              <a:rPr lang="en" sz="1100"/>
              <a:t>Set an alarm for an excessive number of icmp packets.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Threshold</a:t>
            </a:r>
            <a:endParaRPr b="1" sz="1100"/>
          </a:p>
          <a:p>
            <a:pPr indent="0" lvl="0" marL="0" rtl="0" algn="l">
              <a:spcBef>
                <a:spcPts val="0"/>
              </a:spcBef>
              <a:spcAft>
                <a:spcPts val="0"/>
              </a:spcAft>
              <a:buNone/>
            </a:pPr>
            <a:r>
              <a:rPr lang="en" sz="1100"/>
              <a:t>We recommend a threshold of 5, given that the total number of events in this attack appears to be lower but is still nevertheless a threat. </a:t>
            </a:r>
            <a:endParaRPr sz="1100"/>
          </a:p>
        </p:txBody>
      </p:sp>
      <p:sp>
        <p:nvSpPr>
          <p:cNvPr id="1310" name="Google Shape;1310;p8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configurations can be set on the host to mitigate port scans?</a:t>
            </a:r>
            <a:endParaRPr b="1" sz="1100"/>
          </a:p>
          <a:p>
            <a:pPr indent="0" lvl="0" marL="0" rtl="0" algn="l">
              <a:spcBef>
                <a:spcPts val="0"/>
              </a:spcBef>
              <a:spcAft>
                <a:spcPts val="0"/>
              </a:spcAft>
              <a:buNone/>
            </a:pPr>
            <a:r>
              <a:rPr lang="en" sz="1100"/>
              <a:t>Firewall settings can be configured to filter the ports so an Nmap scan can’t tell whether the ports are open or closed.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Here is one example of a script that can be run for continuous protection (renews on reboot) against port scans: </a:t>
            </a:r>
            <a:r>
              <a:rPr lang="en" sz="1100" u="sng">
                <a:hlinkClick r:id="rId3"/>
              </a:rPr>
              <a:t>https://github.com/Feriman22/portscan-protection</a:t>
            </a:r>
            <a:r>
              <a:rPr lang="en"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316" name="Google Shape;131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7" name="Google Shape;1317;p8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kind of alarm can be set to detect future unauthorized access?</a:t>
            </a:r>
            <a:endParaRPr b="1" sz="1100"/>
          </a:p>
          <a:p>
            <a:pPr indent="0" lvl="0" marL="0" rtl="0" algn="l">
              <a:spcBef>
                <a:spcPts val="0"/>
              </a:spcBef>
              <a:spcAft>
                <a:spcPts val="0"/>
              </a:spcAft>
              <a:buNone/>
            </a:pPr>
            <a:r>
              <a:rPr lang="en" sz="1100"/>
              <a:t>Set an alarm for when requests for the /secret_folder exceed what is normal for the company.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en" sz="1100"/>
              <a:t>Threshold</a:t>
            </a:r>
            <a:endParaRPr b="1" sz="1100"/>
          </a:p>
          <a:p>
            <a:pPr indent="0" lvl="0" marL="0" rtl="0" algn="l">
              <a:spcBef>
                <a:spcPts val="0"/>
              </a:spcBef>
              <a:spcAft>
                <a:spcPts val="0"/>
              </a:spcAft>
              <a:buNone/>
            </a:pPr>
            <a:r>
              <a:rPr lang="en" sz="1100"/>
              <a:t>Since this is a very small company, we recommend a threshold of 10 events,.</a:t>
            </a:r>
            <a:endParaRPr sz="1100"/>
          </a:p>
        </p:txBody>
      </p:sp>
      <p:sp>
        <p:nvSpPr>
          <p:cNvPr id="1318" name="Google Shape;1318;p8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configuration can be set on the host to block unwanted access?</a:t>
            </a:r>
            <a:endParaRPr b="1" sz="1100"/>
          </a:p>
          <a:p>
            <a:pPr indent="0" lvl="0" marL="0" rtl="0" algn="l">
              <a:spcBef>
                <a:spcPts val="0"/>
              </a:spcBef>
              <a:spcAft>
                <a:spcPts val="0"/>
              </a:spcAft>
              <a:buNone/>
            </a:pPr>
            <a:r>
              <a:rPr lang="en" sz="1100"/>
              <a:t>The main reason this folder is being accessed by someone outside the company is because the existence of the folder was made public due to sheer negligence. All statements referencing /secrect_folder and how to access it should be scrubbed from the public-facing website. In the wake of this attack, the folder should be renamed to something less conspicuous and a stronger password policy should be implemented. Ashton’s password only contained 8 lowercase letters. Similarly, Ryan’s password only contained 7 lowercase letters and one number. These should be changed immediately and a standard of 15-20 alphanumeric upper- and lowercase letters plus symbols changed monthly and not the same as the last 3 passwords should be implemented.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324" name="Google Shape;132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5" name="Google Shape;1325;p8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kind of alarm can be set to detect future brute force attacks?</a:t>
            </a:r>
            <a:r>
              <a:rPr lang="en" sz="1100"/>
              <a:t> </a:t>
            </a:r>
            <a:endParaRPr sz="1100"/>
          </a:p>
          <a:p>
            <a:pPr indent="0" lvl="0" marL="0" rtl="0" algn="l">
              <a:spcBef>
                <a:spcPts val="0"/>
              </a:spcBef>
              <a:spcAft>
                <a:spcPts val="0"/>
              </a:spcAft>
              <a:buNone/>
            </a:pPr>
            <a:r>
              <a:rPr lang="en" sz="1100"/>
              <a:t>An alarm could be set for any message that contains the phrase “Password Mismatch” or “authentication failure.” Alternatively, an alarm could be set for multiple log.level: error from the same IP.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rPr b="1" lang="en" sz="1100"/>
              <a:t>Threshold</a:t>
            </a:r>
            <a:endParaRPr b="1" sz="1100"/>
          </a:p>
          <a:p>
            <a:pPr indent="0" lvl="0" marL="0" rtl="0" algn="l">
              <a:spcBef>
                <a:spcPts val="0"/>
              </a:spcBef>
              <a:spcAft>
                <a:spcPts val="0"/>
              </a:spcAft>
              <a:buNone/>
            </a:pPr>
            <a:r>
              <a:rPr lang="en" sz="1100"/>
              <a:t>We recommend a threshold of 8 failed password attempts for any given user/IP. </a:t>
            </a:r>
            <a:endParaRPr sz="1100"/>
          </a:p>
        </p:txBody>
      </p:sp>
      <p:sp>
        <p:nvSpPr>
          <p:cNvPr id="1326" name="Google Shape;1326;p8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configuration can be set on the host to block brute force attacks?</a:t>
            </a:r>
            <a:endParaRPr sz="1100"/>
          </a:p>
          <a:p>
            <a:pPr indent="0" lvl="0" marL="0" rtl="0" algn="l">
              <a:spcBef>
                <a:spcPts val="0"/>
              </a:spcBef>
              <a:spcAft>
                <a:spcPts val="0"/>
              </a:spcAft>
              <a:buNone/>
            </a:pPr>
            <a:r>
              <a:rPr lang="en" sz="1100"/>
              <a:t>A whitelist of IPs can be added to the corporate firewall. If whitelisting is too strong a move, blacklisting known bad actor IPs would be a minimal approach. An account lockout policy could also be created.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32" name="Google Shape;133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3" name="Google Shape;1333;p8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kind of alarm can be set to detect future access to this directory?</a:t>
            </a:r>
            <a:endParaRPr b="1" sz="1100"/>
          </a:p>
          <a:p>
            <a:pPr indent="0" lvl="0" marL="0" rtl="0" algn="l">
              <a:spcBef>
                <a:spcPts val="0"/>
              </a:spcBef>
              <a:spcAft>
                <a:spcPts val="0"/>
              </a:spcAft>
              <a:buNone/>
            </a:pPr>
            <a:r>
              <a:rPr lang="en" sz="1100"/>
              <a:t>An alarm could be set for excessive inbound traffic (network.direction: inbound) to the webdav directory. (url.path: /webdav)</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en" sz="1100"/>
              <a:t>Threshold</a:t>
            </a:r>
            <a:endParaRPr b="1" sz="1100"/>
          </a:p>
          <a:p>
            <a:pPr indent="0" lvl="0" marL="0" rtl="0" algn="l">
              <a:spcBef>
                <a:spcPts val="0"/>
              </a:spcBef>
              <a:spcAft>
                <a:spcPts val="0"/>
              </a:spcAft>
              <a:buNone/>
            </a:pPr>
            <a:r>
              <a:rPr lang="en" sz="1100"/>
              <a:t>A threshold of 10 packets should trigger this alert, based on the traffic leading up to the attack. </a:t>
            </a:r>
            <a:endParaRPr sz="1100"/>
          </a:p>
        </p:txBody>
      </p:sp>
      <p:sp>
        <p:nvSpPr>
          <p:cNvPr id="1334" name="Google Shape;1334;p84"/>
          <p:cNvSpPr txBox="1"/>
          <p:nvPr>
            <p:ph idx="3" type="subTitle"/>
          </p:nvPr>
        </p:nvSpPr>
        <p:spPr>
          <a:xfrm>
            <a:off x="4466800" y="1428750"/>
            <a:ext cx="4689600" cy="3477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configuration can be set on the host to control access?</a:t>
            </a:r>
            <a:endParaRPr b="1" sz="1100"/>
          </a:p>
          <a:p>
            <a:pPr indent="0" lvl="0" marL="0" rtl="0" algn="l">
              <a:spcBef>
                <a:spcPts val="0"/>
              </a:spcBef>
              <a:spcAft>
                <a:spcPts val="0"/>
              </a:spcAft>
              <a:buNone/>
            </a:pPr>
            <a:r>
              <a:rPr lang="en" sz="1000"/>
              <a:t>Once again, the malicious access to this server is due largely in part to sheer administrative negligence. Even though the file with instructions to access the webdav server was stored in a password protected section of the website, the fact that such instructions were in any file online is a problem. If these instructions must be written down, they should not be on a web accessed server,  if stored digitally at all. A hard copy kept in a secure place may be a better option. Additionally, the plaintext storing of a hash is extremely unsafe. Password hashes should be stored in a secure, offline location and nowhere else. Furthermore, as stated on slide 29 above, a better password policy needs to be in place.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As for general directory hardening, instead of password protection,  SSH keys authentication may be a better option. These also should not be stored in any plaintext format, let alone on a public-facing web server. </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40" name="Google Shape;1340;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kind of alarm can be set to detect future file uploads?</a:t>
            </a:r>
            <a:endParaRPr b="1" sz="1100"/>
          </a:p>
          <a:p>
            <a:pPr indent="0" lvl="0" marL="0" rtl="0" algn="l">
              <a:spcBef>
                <a:spcPts val="0"/>
              </a:spcBef>
              <a:spcAft>
                <a:spcPts val="0"/>
              </a:spcAft>
              <a:buNone/>
            </a:pPr>
            <a:r>
              <a:rPr lang="en" sz="1100"/>
              <a:t>An alarm can be set for any POST requests to the /webdav folder (url.path: /webdav).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en" sz="1100"/>
              <a:t>Threshold</a:t>
            </a:r>
            <a:endParaRPr b="1" sz="1100"/>
          </a:p>
          <a:p>
            <a:pPr indent="0" lvl="0" marL="0" rtl="0" algn="l">
              <a:spcBef>
                <a:spcPts val="0"/>
              </a:spcBef>
              <a:spcAft>
                <a:spcPts val="0"/>
              </a:spcAft>
              <a:buClr>
                <a:schemeClr val="dk1"/>
              </a:buClr>
              <a:buSzPts val="1100"/>
              <a:buFont typeface="Arial"/>
              <a:buNone/>
            </a:pPr>
            <a:r>
              <a:rPr lang="en" sz="1100"/>
              <a:t>A threshold of 1 is necessary since only one file existed in this directory to begin with. </a:t>
            </a:r>
            <a:endParaRPr sz="1100"/>
          </a:p>
          <a:p>
            <a:pPr indent="0" lvl="0" marL="0" rtl="0" algn="l">
              <a:spcBef>
                <a:spcPts val="0"/>
              </a:spcBef>
              <a:spcAft>
                <a:spcPts val="0"/>
              </a:spcAft>
              <a:buNone/>
            </a:pPr>
            <a:r>
              <a:t/>
            </a:r>
            <a:endParaRPr sz="1100"/>
          </a:p>
        </p:txBody>
      </p:sp>
      <p:sp>
        <p:nvSpPr>
          <p:cNvPr id="1342" name="Google Shape;1342;p8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100"/>
              <a:t>What configuration can be set on the host to block file uploads?</a:t>
            </a:r>
            <a:endParaRPr b="1" sz="1100"/>
          </a:p>
          <a:p>
            <a:pPr indent="0" lvl="0" marL="0" rtl="0" algn="l">
              <a:spcBef>
                <a:spcPts val="0"/>
              </a:spcBef>
              <a:spcAft>
                <a:spcPts val="0"/>
              </a:spcAft>
              <a:buNone/>
            </a:pPr>
            <a:r>
              <a:rPr lang="en" sz="1100"/>
              <a:t>Not allow php file uploads. Uploaded files should not be allowed in the web root folder in general. Any file extension that is a code extension should either be not allowed, scrambled, or eliminated so it cannot be executed.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Additionally, in regards to files stored on the system,  File Transfer Protocol Secure (FTPS) should be in use and all files should be encrypted prior to transfer. That way, all files containing sensitive information are protected before they communicate with the server, while they are are in transit, and while in server storage.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0" y="654525"/>
            <a:ext cx="6934200" cy="42621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solidFill>
                <a:srgbClr val="FF00FF"/>
              </a:solidFill>
            </a:endParaRPr>
          </a:p>
          <a:p>
            <a:pPr indent="0" lvl="0" marL="0" rtl="0" algn="l">
              <a:spcBef>
                <a:spcPts val="800"/>
              </a:spcBef>
              <a:spcAft>
                <a:spcPts val="0"/>
              </a:spcAft>
              <a:buNone/>
            </a:pPr>
            <a:r>
              <a:t/>
            </a:r>
            <a:endParaRPr>
              <a:solidFill>
                <a:srgbClr val="FF00FF"/>
              </a:solidFill>
            </a:endParaRPr>
          </a:p>
          <a:p>
            <a:pPr indent="0" lvl="0" marL="0" rtl="0" algn="l">
              <a:spcBef>
                <a:spcPts val="800"/>
              </a:spcBef>
              <a:spcAft>
                <a:spcPts val="0"/>
              </a:spcAft>
              <a:buNone/>
            </a:pPr>
            <a:r>
              <a:t/>
            </a:r>
            <a:endParaRPr>
              <a:solidFill>
                <a:srgbClr val="FF00FF"/>
              </a:solidFill>
            </a:endParaRPr>
          </a:p>
          <a:p>
            <a:pPr indent="0" lvl="0" marL="0" rtl="0" algn="l">
              <a:spcBef>
                <a:spcPts val="800"/>
              </a:spcBef>
              <a:spcAft>
                <a:spcPts val="0"/>
              </a:spcAft>
              <a:buNone/>
            </a:pPr>
            <a:r>
              <a:t/>
            </a:r>
            <a:endParaRPr>
              <a:solidFill>
                <a:srgbClr val="FF00FF"/>
              </a:solidFill>
            </a:endParaRPr>
          </a:p>
          <a:p>
            <a:pPr indent="0" lvl="0" marL="0" rtl="0" algn="l">
              <a:spcBef>
                <a:spcPts val="800"/>
              </a:spcBef>
              <a:spcAft>
                <a:spcPts val="0"/>
              </a:spcAft>
              <a:buClr>
                <a:schemeClr val="dk1"/>
              </a:buClr>
              <a:buSzPts val="1100"/>
              <a:buFont typeface="Arial"/>
              <a:buNone/>
            </a:pPr>
            <a:r>
              <a:t/>
            </a:r>
            <a:endParaRPr>
              <a:solidFill>
                <a:srgbClr val="FF00FF"/>
              </a:solidFill>
              <a:highlight>
                <a:srgbClr val="0000FF"/>
              </a:highlight>
            </a:endParaRPr>
          </a:p>
          <a:p>
            <a:pPr indent="0" lvl="0" marL="0" rtl="0" algn="l">
              <a:spcBef>
                <a:spcPts val="800"/>
              </a:spcBef>
              <a:spcAft>
                <a:spcPts val="0"/>
              </a:spcAft>
              <a:buClr>
                <a:schemeClr val="dk1"/>
              </a:buClr>
              <a:buSzPts val="1100"/>
              <a:buFont typeface="Arial"/>
              <a:buNone/>
            </a:pPr>
            <a:r>
              <a:t/>
            </a:r>
            <a:endParaRPr>
              <a:solidFill>
                <a:srgbClr val="FF00FF"/>
              </a:solidFill>
            </a:endParaRPr>
          </a:p>
          <a:p>
            <a:pPr indent="0" lvl="0" marL="0" rtl="0" algn="l">
              <a:spcBef>
                <a:spcPts val="800"/>
              </a:spcBef>
              <a:spcAft>
                <a:spcPts val="800"/>
              </a:spcAft>
              <a:buNone/>
            </a:pPr>
            <a:r>
              <a:t/>
            </a:r>
            <a:endParaRPr>
              <a:solidFill>
                <a:srgbClr val="FF00FF"/>
              </a:solidFill>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Range:192.168.1.1-255</a:t>
            </a:r>
            <a:endParaRPr/>
          </a:p>
          <a:p>
            <a:pPr indent="0" lvl="0" marL="0" rtl="0" algn="l">
              <a:spcBef>
                <a:spcPts val="0"/>
              </a:spcBef>
              <a:spcAft>
                <a:spcPts val="0"/>
              </a:spcAft>
              <a:buClr>
                <a:schemeClr val="dk1"/>
              </a:buClr>
              <a:buSzPts val="1100"/>
              <a:buFont typeface="Arial"/>
              <a:buNone/>
            </a:pPr>
            <a:r>
              <a:rPr lang="en"/>
              <a:t>Netmask:192.168.1.0/24</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solidFill>
                <a:srgbClr val="FF00FF"/>
              </a:solidFill>
            </a:endParaRPr>
          </a:p>
          <a:p>
            <a:pPr indent="0" lvl="0" marL="0" rtl="0" algn="l">
              <a:spcBef>
                <a:spcPts val="0"/>
              </a:spcBef>
              <a:spcAft>
                <a:spcPts val="0"/>
              </a:spcAft>
              <a:buNone/>
            </a:pPr>
            <a:r>
              <a:t/>
            </a:r>
            <a:endParaRPr>
              <a:solidFill>
                <a:srgbClr val="FF00FF"/>
              </a:solidFill>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solidFill>
                <a:srgbClr val="FF00FF"/>
              </a:solidFill>
            </a:endParaRPr>
          </a:p>
        </p:txBody>
      </p:sp>
      <p:pic>
        <p:nvPicPr>
          <p:cNvPr id="1061" name="Google Shape;1061;p57"/>
          <p:cNvPicPr preferRelativeResize="0"/>
          <p:nvPr/>
        </p:nvPicPr>
        <p:blipFill>
          <a:blip r:embed="rId3">
            <a:alphaModFix/>
          </a:blip>
          <a:stretch>
            <a:fillRect/>
          </a:stretch>
        </p:blipFill>
        <p:spPr>
          <a:xfrm>
            <a:off x="493200" y="803913"/>
            <a:ext cx="5688351" cy="396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{BDB00BB8-9A1E-4229-952B-7D274ACAD402}</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Gateway/Host Virtual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Data Collection Machine/SIEM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373688" y="1040775"/>
          <a:ext cx="3000000" cy="3000000"/>
        </p:xfrm>
        <a:graphic>
          <a:graphicData uri="http://schemas.openxmlformats.org/drawingml/2006/table">
            <a:tbl>
              <a:tblPr>
                <a:noFill/>
                <a:tableStyleId>{BDB00BB8-9A1E-4229-952B-7D274ACAD402}</a:tableStyleId>
              </a:tblPr>
              <a:tblGrid>
                <a:gridCol w="2798875"/>
                <a:gridCol w="2798875"/>
                <a:gridCol w="2798875"/>
              </a:tblGrid>
              <a:tr h="519075">
                <a:tc>
                  <a:txBody>
                    <a:bodyPr/>
                    <a:lstStyle/>
                    <a:p>
                      <a:pPr indent="0" lvl="0" marL="0" rtl="0" algn="l">
                        <a:spcBef>
                          <a:spcPts val="0"/>
                        </a:spcBef>
                        <a:spcAft>
                          <a:spcPts val="0"/>
                        </a:spcAft>
                        <a:buNone/>
                      </a:pPr>
                      <a:r>
                        <a:rPr b="1" lang="en">
                          <a:latin typeface="Roboto"/>
                          <a:ea typeface="Roboto"/>
                          <a:cs typeface="Roboto"/>
                          <a:sym typeface="Roboto"/>
                        </a:rPr>
                        <a:t>Vulnerability</a:t>
                      </a:r>
                      <a:endParaRPr b="1">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latin typeface="Roboto"/>
                          <a:ea typeface="Roboto"/>
                          <a:cs typeface="Roboto"/>
                          <a:sym typeface="Roboto"/>
                        </a:rPr>
                        <a:t>Description</a:t>
                      </a:r>
                      <a:endParaRPr b="1">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latin typeface="Roboto"/>
                          <a:ea typeface="Roboto"/>
                          <a:cs typeface="Roboto"/>
                          <a:sym typeface="Roboto"/>
                        </a:rPr>
                        <a:t>Impact</a:t>
                      </a:r>
                      <a:endParaRPr b="1">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002200">
                <a:tc>
                  <a:txBody>
                    <a:bodyPr/>
                    <a:lstStyle/>
                    <a:p>
                      <a:pPr indent="0" lvl="0" marL="0" rtl="0" algn="l">
                        <a:spcBef>
                          <a:spcPts val="0"/>
                        </a:spcBef>
                        <a:spcAft>
                          <a:spcPts val="0"/>
                        </a:spcAft>
                        <a:buNone/>
                      </a:pPr>
                      <a:r>
                        <a:rPr lang="en" sz="1200">
                          <a:latin typeface="Roboto"/>
                          <a:ea typeface="Roboto"/>
                          <a:cs typeface="Roboto"/>
                          <a:sym typeface="Roboto"/>
                        </a:rPr>
                        <a:t>Administrative </a:t>
                      </a:r>
                      <a:r>
                        <a:rPr lang="en" sz="1200">
                          <a:latin typeface="Roboto"/>
                          <a:ea typeface="Roboto"/>
                          <a:cs typeface="Roboto"/>
                          <a:sym typeface="Roboto"/>
                        </a:rPr>
                        <a:t>Control Vulnerability</a:t>
                      </a:r>
                      <a:r>
                        <a:rPr i="1" lang="en" sz="1200">
                          <a:latin typeface="Roboto"/>
                          <a:ea typeface="Roboto"/>
                          <a:cs typeface="Roboto"/>
                          <a:sym typeface="Roboto"/>
                        </a:rPr>
                        <a:t>.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An </a:t>
                      </a:r>
                      <a:r>
                        <a:rPr i="1" lang="en" sz="1200">
                          <a:latin typeface="Roboto"/>
                          <a:ea typeface="Roboto"/>
                          <a:cs typeface="Roboto"/>
                          <a:sym typeface="Roboto"/>
                        </a:rPr>
                        <a:t>administrative </a:t>
                      </a:r>
                      <a:r>
                        <a:rPr i="1" lang="en" sz="1200">
                          <a:latin typeface="Roboto"/>
                          <a:ea typeface="Roboto"/>
                          <a:cs typeface="Roboto"/>
                          <a:sym typeface="Roboto"/>
                        </a:rPr>
                        <a:t>control vulnerability is an improper separation of duties, improper data classification, or improper auditing.</a:t>
                      </a: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000">
                          <a:latin typeface="Roboto"/>
                          <a:ea typeface="Roboto"/>
                          <a:cs typeface="Roboto"/>
                          <a:sym typeface="Roboto"/>
                        </a:rPr>
                        <a:t>If users have access to restricted information, they could leak it, alter it, or use it to gain greater access. If private data is made public, it may be exploited. If audits are improper or non-existent, vulnerabilities will be missed. </a:t>
                      </a:r>
                      <a:endParaRPr i="1"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36200">
                <a:tc>
                  <a:txBody>
                    <a:bodyPr/>
                    <a:lstStyle/>
                    <a:p>
                      <a:pPr indent="0" lvl="0" marL="0" rtl="0" algn="l">
                        <a:spcBef>
                          <a:spcPts val="0"/>
                        </a:spcBef>
                        <a:spcAft>
                          <a:spcPts val="0"/>
                        </a:spcAft>
                        <a:buNone/>
                      </a:pPr>
                      <a:r>
                        <a:rPr lang="en" sz="1200">
                          <a:latin typeface="Roboto"/>
                          <a:ea typeface="Roboto"/>
                          <a:cs typeface="Roboto"/>
                          <a:sym typeface="Roboto"/>
                        </a:rPr>
                        <a:t>Brute Force Vulnerability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A brute force vulnerability is poor username and password policies or storage.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000">
                          <a:latin typeface="Roboto"/>
                          <a:ea typeface="Roboto"/>
                          <a:cs typeface="Roboto"/>
                          <a:sym typeface="Roboto"/>
                        </a:rPr>
                        <a:t>If usernames are known or easy to find, attacker can plug that into a wordlist to determine the userpassword. If passwords are weak or improperly stored, they are easily guessed, accessed or cracked, leading to unauthorized access. </a:t>
                      </a:r>
                      <a:endParaRPr i="1"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02200">
                <a:tc>
                  <a:txBody>
                    <a:bodyPr/>
                    <a:lstStyle/>
                    <a:p>
                      <a:pPr indent="0" lvl="0" marL="0" rtl="0" algn="l">
                        <a:spcBef>
                          <a:spcPts val="0"/>
                        </a:spcBef>
                        <a:spcAft>
                          <a:spcPts val="0"/>
                        </a:spcAft>
                        <a:buNone/>
                      </a:pPr>
                      <a:r>
                        <a:rPr lang="en" sz="1200">
                          <a:latin typeface="Roboto"/>
                          <a:ea typeface="Roboto"/>
                          <a:cs typeface="Roboto"/>
                          <a:sym typeface="Roboto"/>
                        </a:rPr>
                        <a:t>PHP Reverse Shell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100">
                          <a:latin typeface="Roboto"/>
                          <a:ea typeface="Roboto"/>
                          <a:cs typeface="Roboto"/>
                          <a:sym typeface="Roboto"/>
                        </a:rPr>
                        <a:t>PHP reverse shell vulnerability is the ability to upload a malicious php file and execute it through a web browser, so that a remote attacker can control the server.</a:t>
                      </a:r>
                      <a:endParaRPr i="1"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000">
                          <a:latin typeface="Roboto"/>
                          <a:ea typeface="Roboto"/>
                          <a:cs typeface="Roboto"/>
                          <a:sym typeface="Roboto"/>
                        </a:rPr>
                        <a:t>If malicious actors gain control of a server, there are many nefarious things they could do. They could shut it down, turn it into a zombie, steal or copy </a:t>
                      </a:r>
                      <a:r>
                        <a:rPr i="1" lang="en" sz="1000">
                          <a:latin typeface="Roboto"/>
                          <a:ea typeface="Roboto"/>
                          <a:cs typeface="Roboto"/>
                          <a:sym typeface="Roboto"/>
                        </a:rPr>
                        <a:t>sensitive</a:t>
                      </a:r>
                      <a:r>
                        <a:rPr i="1" lang="en" sz="1000">
                          <a:latin typeface="Roboto"/>
                          <a:ea typeface="Roboto"/>
                          <a:cs typeface="Roboto"/>
                          <a:sym typeface="Roboto"/>
                        </a:rPr>
                        <a:t> files, upload malicious content, or simply monitor the network. </a:t>
                      </a:r>
                      <a:endParaRPr i="1"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Administrative Control Misconfiguration</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5"/>
            <a:ext cx="2371500" cy="343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used Nmap to scan for active IP’s and ports on the network and their functions, navigated to the </a:t>
            </a:r>
            <a:r>
              <a:rPr lang="en" sz="1200">
                <a:latin typeface="Roboto"/>
                <a:ea typeface="Roboto"/>
                <a:cs typeface="Roboto"/>
                <a:sym typeface="Roboto"/>
              </a:rPr>
              <a:t>web server</a:t>
            </a:r>
            <a:r>
              <a:rPr lang="en" sz="1200">
                <a:latin typeface="Roboto"/>
                <a:ea typeface="Roboto"/>
                <a:cs typeface="Roboto"/>
                <a:sym typeface="Roboto"/>
              </a:rPr>
              <a:t> IP, and gained open access to files and folders. Hidden files that did require user authentication all but </a:t>
            </a:r>
            <a:r>
              <a:rPr lang="en" sz="1200">
                <a:latin typeface="Roboto"/>
                <a:ea typeface="Roboto"/>
                <a:cs typeface="Roboto"/>
                <a:sym typeface="Roboto"/>
              </a:rPr>
              <a:t>explicitly</a:t>
            </a:r>
            <a:r>
              <a:rPr lang="en" sz="1200">
                <a:latin typeface="Roboto"/>
                <a:ea typeface="Roboto"/>
                <a:cs typeface="Roboto"/>
                <a:sym typeface="Roboto"/>
              </a:rPr>
              <a:t> stated which user had access. From this information, we were able to brute force the password and gain further access.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43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Since access to some company folders was not password protected, we were able to snoop around the files and discover the a hidden folder. While this folder was password protected, the login screen directed our efforts for a brute force attack, thereby significantly shortening the time it took to gain access. </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See screenshots below for steps. </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Nmap scan</a:t>
            </a:r>
            <a:endParaRPr/>
          </a:p>
        </p:txBody>
      </p:sp>
      <p:sp>
        <p:nvSpPr>
          <p:cNvPr id="1112" name="Google Shape;1112;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2"/>
          <p:cNvSpPr txBox="1"/>
          <p:nvPr>
            <p:ph idx="3" type="body"/>
          </p:nvPr>
        </p:nvSpPr>
        <p:spPr>
          <a:xfrm>
            <a:off x="-61425" y="769450"/>
            <a:ext cx="9144000" cy="4147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Port 9200 indicates that the ELK server is running on 192.168.1.100. Apache running indicates that the host machine is a web server. Therefore, 192.168.1.105 is the IP we’re after on either port 22 or port 80. </a:t>
            </a:r>
            <a:endParaRPr/>
          </a:p>
        </p:txBody>
      </p:sp>
      <p:pic>
        <p:nvPicPr>
          <p:cNvPr id="1114" name="Google Shape;1114;p62"/>
          <p:cNvPicPr preferRelativeResize="0"/>
          <p:nvPr/>
        </p:nvPicPr>
        <p:blipFill>
          <a:blip r:embed="rId3">
            <a:alphaModFix/>
          </a:blip>
          <a:stretch>
            <a:fillRect/>
          </a:stretch>
        </p:blipFill>
        <p:spPr>
          <a:xfrm>
            <a:off x="108175" y="1129300"/>
            <a:ext cx="4980749" cy="3879125"/>
          </a:xfrm>
          <a:prstGeom prst="rect">
            <a:avLst/>
          </a:prstGeom>
          <a:noFill/>
          <a:ln>
            <a:noFill/>
          </a:ln>
        </p:spPr>
      </p:pic>
      <p:pic>
        <p:nvPicPr>
          <p:cNvPr id="1115" name="Google Shape;1115;p62"/>
          <p:cNvPicPr preferRelativeResize="0"/>
          <p:nvPr/>
        </p:nvPicPr>
        <p:blipFill>
          <a:blip r:embed="rId4">
            <a:alphaModFix/>
          </a:blip>
          <a:stretch>
            <a:fillRect/>
          </a:stretch>
        </p:blipFill>
        <p:spPr>
          <a:xfrm>
            <a:off x="4699600" y="1129297"/>
            <a:ext cx="4218725" cy="204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